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6" r:id="rId3"/>
    <p:sldId id="277" r:id="rId4"/>
    <p:sldId id="257" r:id="rId5"/>
    <p:sldId id="269" r:id="rId6"/>
    <p:sldId id="280" r:id="rId7"/>
    <p:sldId id="273" r:id="rId8"/>
    <p:sldId id="281" r:id="rId9"/>
    <p:sldId id="279" r:id="rId10"/>
    <p:sldId id="282" r:id="rId11"/>
    <p:sldId id="271" r:id="rId12"/>
    <p:sldId id="262" r:id="rId13"/>
    <p:sldId id="278" r:id="rId14"/>
    <p:sldId id="274" r:id="rId15"/>
    <p:sldId id="265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9C4"/>
    <a:srgbClr val="052DD9"/>
    <a:srgbClr val="0633F0"/>
    <a:srgbClr val="0634F8"/>
    <a:srgbClr val="052BCD"/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50" y="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D948EA-DB60-41DF-8FB7-D03ECDDA6393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36EC57C-0766-49F7-AD07-DB16585606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IN" altLang="en-US" dirty="0"/>
              <a:t>Installed capacity – 396 GW (Thermal – 236 GW / RE – 106 / Hydro – 46 / Nuclear – 7)</a:t>
            </a:r>
          </a:p>
          <a:p>
            <a:pPr lvl="1" eaLnBrk="1" hangingPunct="1">
              <a:spcBef>
                <a:spcPct val="0"/>
              </a:spcBef>
            </a:pPr>
            <a:r>
              <a:rPr lang="en-IN" altLang="en-US" dirty="0"/>
              <a:t>India Emission 2020: 2.7 Billion tons of CO2e  (Energy emission – 2.3 billion tons) </a:t>
            </a:r>
          </a:p>
          <a:p>
            <a:pPr eaLnBrk="1" hangingPunct="1">
              <a:spcBef>
                <a:spcPct val="0"/>
              </a:spcBef>
            </a:pPr>
            <a:r>
              <a:rPr lang="en-IN" altLang="en-US" dirty="0"/>
              <a:t>GHG Gases - 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Carbon dioxide (CO</a:t>
            </a:r>
            <a:r>
              <a:rPr lang="en-IN" altLang="en-US" b="1" baseline="-25000" dirty="0">
                <a:solidFill>
                  <a:srgbClr val="333333"/>
                </a:solidFill>
                <a:latin typeface="Arial" pitchFamily="34" charset="0"/>
              </a:rPr>
              <a:t>2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), Methane (CH</a:t>
            </a:r>
            <a:r>
              <a:rPr lang="en-IN" altLang="en-US" b="1" baseline="-25000" dirty="0">
                <a:solidFill>
                  <a:srgbClr val="333333"/>
                </a:solidFill>
                <a:latin typeface="Arial" pitchFamily="34" charset="0"/>
              </a:rPr>
              <a:t>4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), Nitrous oxide (N</a:t>
            </a:r>
            <a:r>
              <a:rPr lang="en-IN" altLang="en-US" b="1" baseline="-25000" dirty="0">
                <a:solidFill>
                  <a:srgbClr val="333333"/>
                </a:solidFill>
                <a:latin typeface="Arial" pitchFamily="34" charset="0"/>
              </a:rPr>
              <a:t>2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O), </a:t>
            </a:r>
            <a:r>
              <a:rPr lang="en-IN" altLang="en-US" dirty="0" err="1">
                <a:solidFill>
                  <a:srgbClr val="333333"/>
                </a:solidFill>
                <a:latin typeface="Arial" pitchFamily="34" charset="0"/>
              </a:rPr>
              <a:t>Hydrofluorocarbons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 (HFCs), </a:t>
            </a:r>
            <a:r>
              <a:rPr lang="en-IN" altLang="en-US" dirty="0" err="1">
                <a:solidFill>
                  <a:srgbClr val="333333"/>
                </a:solidFill>
                <a:latin typeface="Arial" pitchFamily="34" charset="0"/>
              </a:rPr>
              <a:t>Perfluorocarbons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 (PFCs), </a:t>
            </a:r>
            <a:r>
              <a:rPr lang="en-IN" altLang="en-US" dirty="0" err="1">
                <a:solidFill>
                  <a:srgbClr val="333333"/>
                </a:solidFill>
                <a:latin typeface="Arial" pitchFamily="34" charset="0"/>
              </a:rPr>
              <a:t>Sulfur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 hexafluoride (SF</a:t>
            </a:r>
            <a:r>
              <a:rPr lang="en-IN" altLang="en-US" b="1" baseline="-25000" dirty="0">
                <a:solidFill>
                  <a:srgbClr val="333333"/>
                </a:solidFill>
                <a:latin typeface="Arial" pitchFamily="34" charset="0"/>
              </a:rPr>
              <a:t>6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), Nitrogen </a:t>
            </a:r>
            <a:r>
              <a:rPr lang="en-IN" altLang="en-US" dirty="0" err="1">
                <a:solidFill>
                  <a:srgbClr val="333333"/>
                </a:solidFill>
                <a:latin typeface="Arial" pitchFamily="34" charset="0"/>
              </a:rPr>
              <a:t>trifluoride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 (NF</a:t>
            </a:r>
            <a:r>
              <a:rPr lang="en-IN" altLang="en-US" b="1" baseline="-25000" dirty="0">
                <a:solidFill>
                  <a:srgbClr val="333333"/>
                </a:solidFill>
                <a:latin typeface="Arial" pitchFamily="34" charset="0"/>
              </a:rPr>
              <a:t>3</a:t>
            </a:r>
            <a:r>
              <a:rPr lang="en-IN" altLang="en-US" dirty="0">
                <a:solidFill>
                  <a:srgbClr val="333333"/>
                </a:solidFill>
                <a:latin typeface="Arial" pitchFamily="34" charset="0"/>
              </a:rPr>
              <a:t>)</a:t>
            </a:r>
          </a:p>
          <a:p>
            <a:pPr lvl="1"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CDA0B9-071D-456F-B6DA-402AC22260F1}" type="slidenum">
              <a:rPr lang="en-IN" altLang="en-US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00CFB6-C417-4FBB-8DCA-EA7E6999D34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FAB7D6-9DF6-4623-ABBB-4A774032EE45}" type="slidenum">
              <a:rPr lang="en-IN" altLang="en-US"/>
              <a:pPr/>
              <a:t>5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DBFAE-3F20-46AD-A874-6809E5F428F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C57C-0766-49F7-AD07-DB165856065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C57C-0766-49F7-AD07-DB165856065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BA4891-3AC4-4150-9E41-978038F09D62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2735263"/>
            <a:ext cx="7315200" cy="96043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2735263"/>
            <a:ext cx="228600" cy="96043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5675"/>
            <a:ext cx="2286000" cy="274638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A0A59FE-EB65-475C-8213-A5860F2EDCC5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4765675"/>
            <a:ext cx="34750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4765675"/>
            <a:ext cx="1219200" cy="274638"/>
          </a:xfrm>
        </p:spPr>
        <p:txBody>
          <a:bodyPr/>
          <a:lstStyle>
            <a:lvl1pPr>
              <a:defRPr/>
            </a:lvl1pPr>
          </a:lstStyle>
          <a:p>
            <a:fld id="{C0D0103A-4916-4A3F-934B-EF81B4E965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DFB6-187C-4C72-B48E-6C0EE7364C22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3185D-9151-4EFF-A466-F39B7364D3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47640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42912" y="4835526"/>
            <a:ext cx="142875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4361656" y="2401094"/>
            <a:ext cx="4389438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09A7-1E75-4C60-8A3F-E8DE1F789C7E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77466-5687-4731-8D09-A4CFF1CE8B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501599\Downloads\PHOTO-2022-01-13-14-29-55.jpg"/>
          <p:cNvPicPr>
            <a:picLocks noChangeAspect="1" noChangeArrowheads="1"/>
          </p:cNvPicPr>
          <p:nvPr userDrawn="1"/>
        </p:nvPicPr>
        <p:blipFill>
          <a:blip r:embed="rId2" cstate="print"/>
          <a:srcRect l="5765" t="12741" r="7281" b="21736"/>
          <a:stretch>
            <a:fillRect/>
          </a:stretch>
        </p:blipFill>
        <p:spPr bwMode="auto">
          <a:xfrm>
            <a:off x="6948488" y="123825"/>
            <a:ext cx="17637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3032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54DF-A9D0-4395-B250-B0D10250E119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2B72-F9C8-496F-AD7B-61B6ACA2A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114550"/>
            <a:ext cx="7315200" cy="96043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114550"/>
            <a:ext cx="228600" cy="96043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5675"/>
            <a:ext cx="2286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E507-649C-4691-97B6-BEE60EC99995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4765675"/>
            <a:ext cx="34750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4765675"/>
            <a:ext cx="1520825" cy="274638"/>
          </a:xfrm>
        </p:spPr>
        <p:txBody>
          <a:bodyPr/>
          <a:lstStyle>
            <a:lvl1pPr>
              <a:defRPr/>
            </a:lvl1pPr>
          </a:lstStyle>
          <a:p>
            <a:fld id="{C09F96DE-79C0-4B65-B8A5-A2BBCD7A8D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CE4B-0528-4894-9E71-7AB5AFF2282D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56349-39F7-4CEF-B1E1-F926F3EFE7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B02E-6A35-4FAB-B299-343365F8C285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A5D3-A156-41BB-8D09-8D5E9C25CC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42912" y="4835526"/>
            <a:ext cx="142875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473B-17BD-46F9-AFD3-8F2462C6A374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8A11-ABAD-45E4-81B4-3F4E01FF6C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47640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42912" y="4835526"/>
            <a:ext cx="142875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8B7C-2584-4069-B60D-3C2B0A8FD302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97CB2-4BD7-4FAD-9C61-7F2D9499AE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47640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915569" y="2493169"/>
            <a:ext cx="4525962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42912" y="4835526"/>
            <a:ext cx="142875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7C8E-A071-4EF9-AF78-929FE57531E1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D72D6-7520-4C68-BA1E-1FBE02DFF2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47640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12" y="4835526"/>
            <a:ext cx="142875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76238"/>
            <a:ext cx="182563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DB56-8622-4BDB-BE42-1CC78D3377E3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70F2-672E-41F8-A659-6D310B68CD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175" cy="274637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2F7DB-C216-49C8-B6F4-6318E1A748AD}" type="datetimeFigureOut">
              <a:rPr lang="en-US"/>
              <a:pPr>
                <a:defRPr/>
              </a:pPr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4767263"/>
            <a:ext cx="3505200" cy="274637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4767263"/>
            <a:ext cx="1981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fld id="{ECC78FFB-268F-4A53-8730-B9D3541F7A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78" r:id="rId4"/>
    <p:sldLayoutId id="2147483779" r:id="rId5"/>
    <p:sldLayoutId id="2147483784" r:id="rId6"/>
    <p:sldLayoutId id="2147483785" r:id="rId7"/>
    <p:sldLayoutId id="2147483786" r:id="rId8"/>
    <p:sldLayoutId id="2147483787" r:id="rId9"/>
    <p:sldLayoutId id="2147483780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549FB3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11" Type="http://schemas.openxmlformats.org/officeDocument/2006/relationships/image" Target="../media/image13.png" /><Relationship Id="rId5" Type="http://schemas.openxmlformats.org/officeDocument/2006/relationships/image" Target="../media/image7.png" /><Relationship Id="rId10" Type="http://schemas.openxmlformats.org/officeDocument/2006/relationships/image" Target="../media/image12.jpeg" /><Relationship Id="rId4" Type="http://schemas.openxmlformats.org/officeDocument/2006/relationships/image" Target="../media/image6.png" /><Relationship Id="rId9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N" altLang="en-US" dirty="0"/>
              <a:t>Net Zero Emissions Target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dirty="0"/>
              <a:t>25</a:t>
            </a:r>
            <a:r>
              <a:rPr lang="en-IN" baseline="30000" dirty="0"/>
              <a:t>th</a:t>
            </a:r>
            <a:r>
              <a:rPr lang="en-IN" dirty="0"/>
              <a:t> August 2022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4875" y="2735263"/>
            <a:ext cx="7315200" cy="960437"/>
          </a:xfrm>
          <a:prstGeom prst="rect">
            <a:avLst/>
          </a:prstGeom>
          <a:noFill/>
          <a:ln w="635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4875" y="2735263"/>
            <a:ext cx="228600" cy="960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 descr="C:\Users\00501599\Downloads\PHOTO-2022-01-13-14-29-55.jpg"/>
          <p:cNvPicPr>
            <a:picLocks noChangeAspect="1" noChangeArrowheads="1"/>
          </p:cNvPicPr>
          <p:nvPr/>
        </p:nvPicPr>
        <p:blipFill>
          <a:blip r:embed="rId2" cstate="print"/>
          <a:srcRect l="5765" t="12741" r="7281" b="21736"/>
          <a:stretch>
            <a:fillRect/>
          </a:stretch>
        </p:blipFill>
        <p:spPr bwMode="auto">
          <a:xfrm>
            <a:off x="7164288" y="195486"/>
            <a:ext cx="17637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D6D26-F95D-447B-9DD9-A3AF76A8ADFC}"/>
              </a:ext>
            </a:extLst>
          </p:cNvPr>
          <p:cNvSpPr/>
          <p:nvPr/>
        </p:nvSpPr>
        <p:spPr>
          <a:xfrm>
            <a:off x="323528" y="987574"/>
            <a:ext cx="8568952" cy="4041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491064" cy="742950"/>
          </a:xfrm>
        </p:spPr>
        <p:txBody>
          <a:bodyPr/>
          <a:lstStyle/>
          <a:p>
            <a:r>
              <a:rPr lang="en-IN" altLang="en-US" dirty="0"/>
              <a:t>Commitments towards </a:t>
            </a:r>
            <a:r>
              <a:rPr lang="en-IN" altLang="en-US" dirty="0">
                <a:solidFill>
                  <a:schemeClr val="accent2">
                    <a:lumMod val="75000"/>
                  </a:schemeClr>
                </a:solidFill>
              </a:rPr>
              <a:t>NET ZERO</a:t>
            </a:r>
            <a:br>
              <a:rPr lang="en-IN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spc="-60" dirty="0"/>
              <a:t>Creating an enabling environment to support actions beyond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2665462"/>
          </a:xfrm>
        </p:spPr>
        <p:txBody>
          <a:bodyPr/>
          <a:lstStyle/>
          <a:p>
            <a:pPr marL="455613" lvl="1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arenR" startAt="4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Invest in low carbon energy technology and undertake partnerships to improve product efficiency</a:t>
            </a:r>
          </a:p>
          <a:p>
            <a:pPr marL="730250" lvl="2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IN" altLang="en-US" sz="1600" dirty="0">
                <a:solidFill>
                  <a:schemeClr val="accent2">
                    <a:lumMod val="75000"/>
                  </a:schemeClr>
                </a:solidFill>
              </a:rPr>
              <a:t>Rs. 577 Cr R&amp;D expenditure (RE, Bio-energy, Fuel Cell, Greener Products etc)</a:t>
            </a:r>
          </a:p>
          <a:p>
            <a:pPr marL="730250" lvl="2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IN" altLang="en-US" sz="1600" dirty="0">
                <a:solidFill>
                  <a:schemeClr val="accent2">
                    <a:lumMod val="75000"/>
                  </a:schemeClr>
                </a:solidFill>
              </a:rPr>
              <a:t>Pursuing partnerships with NTPC, L&amp;T, RE Power</a:t>
            </a:r>
            <a:endParaRPr lang="en-US" alt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55613" lvl="1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arenR" startAt="4"/>
              <a:defRPr/>
            </a:pPr>
            <a:r>
              <a:rPr lang="en-IN" altLang="en-US" sz="1800" dirty="0">
                <a:solidFill>
                  <a:schemeClr val="tx1"/>
                </a:solidFill>
              </a:rPr>
              <a:t>Engage with value chain partners to reduce emissions across current network</a:t>
            </a:r>
          </a:p>
          <a:p>
            <a:pPr marL="730250" lvl="2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IN" altLang="en-US" sz="1600" dirty="0">
                <a:solidFill>
                  <a:schemeClr val="accent2">
                    <a:lumMod val="75000"/>
                  </a:schemeClr>
                </a:solidFill>
              </a:rPr>
              <a:t>Energy Efficiency / Automation / Solarisation (~20,000 nos.) in Retail Network</a:t>
            </a:r>
          </a:p>
          <a:p>
            <a:pPr marL="730250" lvl="2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IN" altLang="en-US" sz="1600" dirty="0">
                <a:solidFill>
                  <a:schemeClr val="accent2">
                    <a:lumMod val="75000"/>
                  </a:schemeClr>
                </a:solidFill>
              </a:rPr>
              <a:t>Phasing-out old fleet from fuel transport, switching to pipelines &amp; inland shipping from rail / road</a:t>
            </a:r>
            <a:endParaRPr lang="en-US" alt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455613" lvl="1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arenR" startAt="4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Bring greater linkages between employee performance &amp; company climate targets</a:t>
            </a:r>
          </a:p>
          <a:p>
            <a:pPr marL="455613" lvl="1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arenR" startAt="4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Establish IndianOil as a leader in environment sustainability, providing support to the nation &amp; fellow corporates in reducing environment &amp; climate impact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95536" y="915566"/>
            <a:ext cx="8496944" cy="4227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/>
          <a:lstStyle/>
          <a:p>
            <a:pPr eaLnBrk="1" hangingPunct="1"/>
            <a:r>
              <a:rPr lang="en-IN" altLang="en-US" dirty="0"/>
              <a:t>Net Zero Approach</a:t>
            </a:r>
            <a:br>
              <a:rPr lang="en-IN" altLang="en-US" dirty="0"/>
            </a:br>
            <a:r>
              <a:rPr lang="en-IN" altLang="en-US" sz="1600" dirty="0"/>
              <a:t>Activity Timelines</a:t>
            </a:r>
            <a:endParaRPr lang="en-US" alt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67544" y="1491630"/>
            <a:ext cx="1872208" cy="3456384"/>
          </a:xfrm>
          <a:prstGeom prst="roundRect">
            <a:avLst>
              <a:gd name="adj" fmla="val 77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Complete GHG inventory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Validation &amp; Monitoring of Mitigation Targets vis-a-vis Plans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ENCON Schemes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Renewable Energy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7544" y="91556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Short Term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(1-2 Years)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555776" y="1491630"/>
            <a:ext cx="1872208" cy="3456384"/>
          </a:xfrm>
          <a:prstGeom prst="roundRect">
            <a:avLst>
              <a:gd name="adj" fmla="val 77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ENCON Schemes</a:t>
            </a:r>
            <a:endParaRPr lang="en-US" sz="1400" dirty="0">
              <a:solidFill>
                <a:schemeClr val="tx1"/>
              </a:solidFill>
            </a:endParaRP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Switch to NG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Grid electricity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Tree Plantation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CCUS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Renewable Energy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55776" y="91556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Medium Term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(2-5 Years)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44008" y="1491630"/>
            <a:ext cx="1872208" cy="3456384"/>
          </a:xfrm>
          <a:prstGeom prst="roundRect">
            <a:avLst>
              <a:gd name="adj" fmla="val 77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Boiler / Furnace Efficiency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Grey to green hydrogen (25%)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Grid electricity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CBG 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Green Hydrogen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Tree Plantation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CCUS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Renewable Energy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4008" y="91556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Long Term</a:t>
            </a: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(5-10 Years)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32240" y="1491630"/>
            <a:ext cx="1872208" cy="3456384"/>
          </a:xfrm>
          <a:prstGeom prst="roundRect">
            <a:avLst>
              <a:gd name="adj" fmla="val 77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Improving Boiler / Furnace efficiency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Grey to green hydrogen (100%)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Maximizing grid import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Improve Distillate Yield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CBG 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Green Hydrogen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Tree Plantation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CCUS</a:t>
            </a:r>
          </a:p>
          <a:p>
            <a:pPr marL="88900" lvl="1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Renewable Energy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32240" y="91556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Natural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(&gt;10 Years)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Investment Cycle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/>
              <a:t>Envisaged Emission Mitigation Pathway</a:t>
            </a:r>
            <a:endParaRPr lang="en-US" dirty="0"/>
          </a:p>
        </p:txBody>
      </p:sp>
      <p:pic>
        <p:nvPicPr>
          <p:cNvPr id="5" name="Picture 4" descr="Net Zero (1).png"/>
          <p:cNvPicPr>
            <a:picLocks noChangeAspect="1"/>
          </p:cNvPicPr>
          <p:nvPr/>
        </p:nvPicPr>
        <p:blipFill>
          <a:blip r:embed="rId3" cstate="print"/>
          <a:srcRect l="1963" t="11284" r="1963" b="2350"/>
          <a:stretch>
            <a:fillRect/>
          </a:stretch>
        </p:blipFill>
        <p:spPr>
          <a:xfrm>
            <a:off x="179512" y="915566"/>
            <a:ext cx="878497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/>
          <a:lstStyle/>
          <a:p>
            <a:pPr eaLnBrk="1" hangingPunct="1"/>
            <a:r>
              <a:rPr lang="en-IN" altLang="en-US"/>
              <a:t>Limitation / Boundary for Net Zero</a:t>
            </a:r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8229"/>
              </p:ext>
            </p:extLst>
          </p:nvPr>
        </p:nvGraphicFramePr>
        <p:xfrm>
          <a:off x="468313" y="987425"/>
          <a:ext cx="8208962" cy="2991612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50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800" dirty="0"/>
                        <a:t>Boundary*</a:t>
                      </a:r>
                      <a:endParaRPr lang="en-US" sz="1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239" marR="68239" marT="0" marB="0" vert="vert27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"/>
                      </a:pPr>
                      <a:r>
                        <a:rPr lang="en-IN" sz="1800" dirty="0"/>
                        <a:t>The target is set for 100% of operational emissions from IndianOil business units, namely refineries, petrochemicals, pipeline transportation and storage / distribution terminals and plants,  located within the geographical boundary of India. Refineries</a:t>
                      </a:r>
                      <a:r>
                        <a:rPr lang="en-IN" sz="1800" baseline="0" dirty="0"/>
                        <a:t> of our subsidiary, Chennai petroleum Corporation Limited (CPCL) have been included within the ambit of these net zero commitments.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"/>
                      </a:pPr>
                      <a:r>
                        <a:rPr lang="en-IN" sz="1800" baseline="0" dirty="0"/>
                        <a:t>GHGs covered:  </a:t>
                      </a:r>
                      <a:r>
                        <a:rPr lang="en-GB" altLang="en-US" sz="1800" dirty="0"/>
                        <a:t>CO</a:t>
                      </a:r>
                      <a:r>
                        <a:rPr lang="en-GB" altLang="en-US" sz="1800" baseline="-25000" dirty="0"/>
                        <a:t>2</a:t>
                      </a:r>
                      <a:r>
                        <a:rPr lang="en-GB" altLang="en-US" sz="1800" dirty="0"/>
                        <a:t>, CH</a:t>
                      </a:r>
                      <a:r>
                        <a:rPr lang="en-GB" altLang="en-US" sz="1800" baseline="-25000" dirty="0"/>
                        <a:t>4</a:t>
                      </a:r>
                      <a:r>
                        <a:rPr lang="en-GB" altLang="en-US" sz="1800" dirty="0"/>
                        <a:t> and N</a:t>
                      </a:r>
                      <a:r>
                        <a:rPr lang="en-GB" altLang="en-US" sz="1800" baseline="-25000" dirty="0"/>
                        <a:t>2</a:t>
                      </a:r>
                      <a:r>
                        <a:rPr lang="en-GB" altLang="en-US" sz="1800" dirty="0"/>
                        <a:t>O</a:t>
                      </a:r>
                      <a:endParaRPr lang="en-US" sz="1800" dirty="0"/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"/>
                      </a:pPr>
                      <a:r>
                        <a:rPr lang="en-IN" sz="1800" dirty="0"/>
                        <a:t>Scope-3 emissions (such as end use of products, emission from product distribution and retail network) are</a:t>
                      </a:r>
                      <a:r>
                        <a:rPr lang="en-IN" sz="1800" baseline="0" dirty="0"/>
                        <a:t> </a:t>
                      </a:r>
                      <a:r>
                        <a:rPr lang="en-IN" sz="1800" dirty="0"/>
                        <a:t>also excluded from current net zero boundary.</a:t>
                      </a:r>
                      <a:endParaRPr lang="en-US" sz="1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239" marR="682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A79D26-8FA1-4AC0-8657-310AE77F8761}"/>
              </a:ext>
            </a:extLst>
          </p:cNvPr>
          <p:cNvSpPr txBox="1"/>
          <p:nvPr/>
        </p:nvSpPr>
        <p:spPr>
          <a:xfrm>
            <a:off x="457199" y="4400360"/>
            <a:ext cx="8220075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200" i="1" dirty="0">
                <a:latin typeface="+mn-lt"/>
              </a:rPr>
              <a:t>* Emissions</a:t>
            </a:r>
            <a:r>
              <a:rPr lang="en-GB" altLang="en-US" sz="1200" i="1" baseline="0" dirty="0">
                <a:latin typeface="+mn-lt"/>
              </a:rPr>
              <a:t> currently </a:t>
            </a:r>
            <a:r>
              <a:rPr lang="en-GB" altLang="en-US" sz="1200" i="1" dirty="0">
                <a:latin typeface="+mn-lt"/>
              </a:rPr>
              <a:t>exclude BOO projects, retail network, JV Companies and overseas operations</a:t>
            </a:r>
            <a:endParaRPr lang="en-US" sz="1200" i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obeStock_50482946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844003"/>
            <a:ext cx="40324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IN" sz="3600" b="1" dirty="0">
                <a:solidFill>
                  <a:schemeClr val="bg1"/>
                </a:solidFill>
                <a:latin typeface="+mn-lt"/>
                <a:cs typeface="+mn-cs"/>
              </a:rPr>
              <a:t>ACHIEVE NET ZERO OPERATIONAL EMISSIONS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339502"/>
            <a:ext cx="4032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IN" sz="8000" spc="200" dirty="0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2046</a:t>
            </a:r>
            <a:r>
              <a:rPr lang="en-IN" sz="6000" spc="200" dirty="0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1725" y="2728913"/>
            <a:ext cx="1822450" cy="56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53927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64163" y="0"/>
            <a:ext cx="3779837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1520" y="915566"/>
            <a:ext cx="8784976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39" name="Picture 27" descr="PM Modi delivers India 'panchamrit' gift at COP26 to fight climate change:  Five commitments in detail here | Latest News India - Hindustan Times"/>
          <p:cNvPicPr>
            <a:picLocks noChangeAspect="1" noChangeArrowheads="1"/>
          </p:cNvPicPr>
          <p:nvPr/>
        </p:nvPicPr>
        <p:blipFill>
          <a:blip r:embed="rId3" cstate="print"/>
          <a:srcRect r="24193"/>
          <a:stretch>
            <a:fillRect/>
          </a:stretch>
        </p:blipFill>
        <p:spPr bwMode="auto">
          <a:xfrm>
            <a:off x="467544" y="987574"/>
            <a:ext cx="3660004" cy="27157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6202363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India’s climate commitment at COP26, Glasgow (Panchamrit)</a:t>
            </a:r>
          </a:p>
        </p:txBody>
      </p:sp>
      <p:sp>
        <p:nvSpPr>
          <p:cNvPr id="15" name="Shape 20"/>
          <p:cNvSpPr/>
          <p:nvPr/>
        </p:nvSpPr>
        <p:spPr bwMode="auto">
          <a:xfrm>
            <a:off x="4378201" y="987574"/>
            <a:ext cx="403225" cy="40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29C4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1</a:t>
            </a:r>
            <a:endParaRPr sz="9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Shape 64"/>
          <p:cNvSpPr/>
          <p:nvPr/>
        </p:nvSpPr>
        <p:spPr bwMode="auto">
          <a:xfrm>
            <a:off x="4932040" y="987574"/>
            <a:ext cx="3744416" cy="504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3815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tx1"/>
                </a:solidFill>
                <a:latin typeface="+mj-lt"/>
              </a:rPr>
              <a:t>Enhance non-fossil fuel energy capacity to </a:t>
            </a:r>
            <a:r>
              <a:rPr lang="en-US" sz="2000" b="1" kern="0" dirty="0">
                <a:solidFill>
                  <a:schemeClr val="tx1"/>
                </a:solidFill>
                <a:latin typeface="+mj-lt"/>
              </a:rPr>
              <a:t>500 GW</a:t>
            </a:r>
            <a:r>
              <a:rPr lang="en-US" sz="2000" kern="0" dirty="0">
                <a:solidFill>
                  <a:schemeClr val="tx1"/>
                </a:solidFill>
                <a:latin typeface="+mj-lt"/>
              </a:rPr>
              <a:t> by 2030</a:t>
            </a:r>
            <a:endParaRPr lang="en-US" sz="20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Shape 20"/>
          <p:cNvSpPr/>
          <p:nvPr/>
        </p:nvSpPr>
        <p:spPr bwMode="auto">
          <a:xfrm>
            <a:off x="4378201" y="1779662"/>
            <a:ext cx="403225" cy="404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29C4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  <a:endParaRPr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" name="Shape 64"/>
          <p:cNvSpPr/>
          <p:nvPr/>
        </p:nvSpPr>
        <p:spPr bwMode="auto">
          <a:xfrm>
            <a:off x="4932040" y="1779662"/>
            <a:ext cx="3744416" cy="648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3815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tx1"/>
                </a:solidFill>
                <a:latin typeface="+mj-lt"/>
              </a:rPr>
              <a:t>Meet </a:t>
            </a:r>
            <a:r>
              <a:rPr lang="en-US" sz="2000" b="1" kern="0" dirty="0">
                <a:solidFill>
                  <a:schemeClr val="tx1"/>
                </a:solidFill>
                <a:latin typeface="+mj-lt"/>
              </a:rPr>
              <a:t>50% </a:t>
            </a:r>
            <a:r>
              <a:rPr lang="en-US" sz="2000" kern="0" dirty="0">
                <a:solidFill>
                  <a:schemeClr val="tx1"/>
                </a:solidFill>
                <a:latin typeface="+mj-lt"/>
              </a:rPr>
              <a:t>of energy requirements from renewable energy by 2030</a:t>
            </a:r>
            <a:endParaRPr lang="en-US" sz="20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Shape 20"/>
          <p:cNvSpPr/>
          <p:nvPr/>
        </p:nvSpPr>
        <p:spPr bwMode="auto">
          <a:xfrm>
            <a:off x="4378201" y="3507854"/>
            <a:ext cx="403225" cy="404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29C4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4</a:t>
            </a:r>
            <a:endParaRPr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Shape 64"/>
          <p:cNvSpPr/>
          <p:nvPr/>
        </p:nvSpPr>
        <p:spPr bwMode="auto">
          <a:xfrm>
            <a:off x="4932040" y="3507854"/>
            <a:ext cx="3744416" cy="864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3815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tx1"/>
                </a:solidFill>
                <a:latin typeface="+mj-lt"/>
              </a:rPr>
              <a:t>Reduce carbon intensity of economy  by </a:t>
            </a:r>
            <a:r>
              <a:rPr lang="en-US" sz="2000" b="1" kern="0" dirty="0">
                <a:solidFill>
                  <a:schemeClr val="tx1"/>
                </a:solidFill>
                <a:latin typeface="+mj-lt"/>
              </a:rPr>
              <a:t>less than 45% </a:t>
            </a:r>
            <a:r>
              <a:rPr lang="en-US" sz="2000" kern="0" dirty="0">
                <a:solidFill>
                  <a:schemeClr val="tx1"/>
                </a:solidFill>
                <a:latin typeface="+mj-lt"/>
              </a:rPr>
              <a:t>by 2030 (base year 2005)</a:t>
            </a:r>
            <a:endParaRPr lang="en-US" sz="20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Shape 20"/>
          <p:cNvSpPr/>
          <p:nvPr/>
        </p:nvSpPr>
        <p:spPr bwMode="auto">
          <a:xfrm>
            <a:off x="4378201" y="2499742"/>
            <a:ext cx="403225" cy="403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29C4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3</a:t>
            </a:r>
            <a:endParaRPr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5" name="Shape 64"/>
          <p:cNvSpPr/>
          <p:nvPr/>
        </p:nvSpPr>
        <p:spPr bwMode="auto">
          <a:xfrm>
            <a:off x="4932040" y="2499798"/>
            <a:ext cx="3744416" cy="864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3815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tx1"/>
                </a:solidFill>
                <a:latin typeface="+mj-lt"/>
              </a:rPr>
              <a:t>Reduce projected carbon emissions by </a:t>
            </a:r>
            <a:r>
              <a:rPr lang="en-US" sz="2000" b="1" kern="0" dirty="0">
                <a:solidFill>
                  <a:schemeClr val="tx1"/>
                </a:solidFill>
                <a:latin typeface="+mj-lt"/>
              </a:rPr>
              <a:t>1 billion tonnes </a:t>
            </a:r>
            <a:r>
              <a:rPr lang="en-US" sz="2000" kern="0" dirty="0">
                <a:solidFill>
                  <a:schemeClr val="tx1"/>
                </a:solidFill>
                <a:latin typeface="+mj-lt"/>
              </a:rPr>
              <a:t>from now onwards till 2030</a:t>
            </a:r>
            <a:endParaRPr lang="en-US" sz="20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Shape 20"/>
          <p:cNvSpPr/>
          <p:nvPr/>
        </p:nvSpPr>
        <p:spPr bwMode="auto">
          <a:xfrm>
            <a:off x="4378201" y="4536448"/>
            <a:ext cx="403225" cy="40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429C4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5</a:t>
            </a:r>
            <a:endParaRPr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8" name="Shape 64"/>
          <p:cNvSpPr/>
          <p:nvPr/>
        </p:nvSpPr>
        <p:spPr bwMode="auto">
          <a:xfrm>
            <a:off x="4932040" y="4587974"/>
            <a:ext cx="3960440" cy="28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 anchor="ctr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43815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spc="-70" dirty="0">
                <a:solidFill>
                  <a:srgbClr val="052DD9"/>
                </a:solidFill>
                <a:latin typeface="+mj-lt"/>
              </a:rPr>
              <a:t>Achieve </a:t>
            </a:r>
            <a:r>
              <a:rPr lang="en-US" sz="2000" b="1" kern="0" spc="-70" dirty="0">
                <a:solidFill>
                  <a:srgbClr val="052DD9"/>
                </a:solidFill>
                <a:latin typeface="+mj-lt"/>
              </a:rPr>
              <a:t>Net Zero</a:t>
            </a:r>
            <a:r>
              <a:rPr lang="en-US" sz="2000" kern="0" spc="-70" dirty="0">
                <a:solidFill>
                  <a:srgbClr val="052DD9"/>
                </a:solidFill>
                <a:latin typeface="+mj-lt"/>
              </a:rPr>
              <a:t> emissions by 2070</a:t>
            </a:r>
            <a:endParaRPr lang="en-US" sz="2000" b="1" kern="0" spc="-70" dirty="0">
              <a:solidFill>
                <a:srgbClr val="052DD9"/>
              </a:solidFill>
              <a:latin typeface="+mj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427984" y="1707654"/>
            <a:ext cx="432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27984" y="2427734"/>
            <a:ext cx="432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27984" y="3435846"/>
            <a:ext cx="432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27984" y="4443958"/>
            <a:ext cx="432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79588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altLang="en-US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Hon’ble PM Shri Narendra Modi at the COP 26 Meet in Glasgow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00501599\Desktop\SR\Sustainability Report 2020-21\Pic\High Res SR\Panipat Refi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32944" y="-1745370"/>
            <a:ext cx="3678112" cy="9144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1203598"/>
            <a:ext cx="3960440" cy="2232248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000" dirty="0"/>
              <a:t>Emissions being targeted for Net Zero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611560" y="1275606"/>
            <a:ext cx="367240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Scope-1 Emissions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solidFill>
                  <a:schemeClr val="bg1"/>
                </a:solidFill>
                <a:latin typeface="+mn-lt"/>
              </a:rPr>
              <a:t>GHG emissions from assets and activities that fall within organizational boundary.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1203598"/>
            <a:ext cx="3888432" cy="2232248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32040" y="1275606"/>
            <a:ext cx="3600400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Scope-2 Emissions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GHG emissions on account of purchased electricity consumed in operations.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/>
              <a:t>GHG Emissions (Scope-1 &amp; 2)</a:t>
            </a:r>
            <a:br>
              <a:rPr lang="en-IN" dirty="0"/>
            </a:br>
            <a:r>
              <a:rPr lang="en-IN" sz="2000" dirty="0"/>
              <a:t>Standalone Performance in FY 2021-22</a:t>
            </a:r>
            <a:endParaRPr lang="en-US" sz="31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91947"/>
              </p:ext>
            </p:extLst>
          </p:nvPr>
        </p:nvGraphicFramePr>
        <p:xfrm>
          <a:off x="-2" y="1059582"/>
          <a:ext cx="9144001" cy="38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3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619">
                <a:tc rowSpan="2">
                  <a:txBody>
                    <a:bodyPr/>
                    <a:lstStyle/>
                    <a:p>
                      <a:r>
                        <a:rPr lang="en-IN" dirty="0"/>
                        <a:t>Parameter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Unit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/>
                        <a:t>Operations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Refinery + Petrochemicals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Pipeline Transport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Product Storage / Blending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r>
                        <a:rPr lang="en-IN" dirty="0"/>
                        <a:t>Scope-1 Emission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MMTCO</a:t>
                      </a:r>
                      <a:r>
                        <a:rPr lang="en-IN" sz="1600" baseline="-25000" dirty="0"/>
                        <a:t>2</a:t>
                      </a:r>
                      <a:r>
                        <a:rPr lang="en-IN" sz="1600" dirty="0"/>
                        <a:t>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20.67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0.10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0.05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43443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r>
                        <a:rPr lang="en-IN" dirty="0"/>
                        <a:t>Scope-2</a:t>
                      </a:r>
                      <a:r>
                        <a:rPr lang="en-IN" baseline="0" dirty="0"/>
                        <a:t> Emission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MMTCO</a:t>
                      </a:r>
                      <a:r>
                        <a:rPr lang="en-IN" sz="1600" baseline="-25000" dirty="0"/>
                        <a:t>2</a:t>
                      </a:r>
                      <a:r>
                        <a:rPr lang="en-IN" sz="1600" dirty="0"/>
                        <a:t>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0.24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0.27</a:t>
                      </a:r>
                      <a:endParaRPr lang="en-US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0.21</a:t>
                      </a:r>
                      <a:endParaRPr lang="en-US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34202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r>
                        <a:rPr lang="en-IN" dirty="0"/>
                        <a:t>Operational Emission (Total)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MMTCO</a:t>
                      </a:r>
                      <a:r>
                        <a:rPr lang="en-IN" sz="1600" baseline="-25000" dirty="0"/>
                        <a:t>2</a:t>
                      </a:r>
                      <a:r>
                        <a:rPr lang="en-IN" sz="1600" dirty="0"/>
                        <a:t>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20.91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0.37</a:t>
                      </a:r>
                      <a:endParaRPr lang="en-US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0.26</a:t>
                      </a:r>
                      <a:endParaRPr lang="en-US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IndianOil Emission (Standalone)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</a:rPr>
                        <a:t>MMTCO</a:t>
                      </a:r>
                      <a:r>
                        <a:rPr lang="en-IN" sz="16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IN" sz="1600" dirty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21.54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r>
                        <a:rPr lang="en-IN" dirty="0"/>
                        <a:t>% Contribution to Emissions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97%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2%</a:t>
                      </a:r>
                      <a:endParaRPr lang="en-US" dirty="0"/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1%</a:t>
                      </a:r>
                      <a:endParaRPr lang="en-US" dirty="0"/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23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Emission incl. CPCL, Chennai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</a:rPr>
                        <a:t>MMTCO</a:t>
                      </a:r>
                      <a:r>
                        <a:rPr lang="en-IN" sz="16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IN" sz="1600" dirty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24.40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/>
          <a:lstStyle/>
          <a:p>
            <a:pPr eaLnBrk="1" hangingPunct="1"/>
            <a:r>
              <a:rPr lang="en-IN" altLang="en-US" dirty="0"/>
              <a:t>GHG Emission Projection</a:t>
            </a:r>
            <a:br>
              <a:rPr lang="en-IN" altLang="en-US" dirty="0"/>
            </a:br>
            <a:r>
              <a:rPr lang="en-IN" altLang="en-US" sz="1600" dirty="0"/>
              <a:t>Annual Numbers</a:t>
            </a:r>
            <a:endParaRPr lang="en-IN" altLang="en-US" dirty="0"/>
          </a:p>
        </p:txBody>
      </p:sp>
      <p:sp>
        <p:nvSpPr>
          <p:cNvPr id="4" name="Cross 3"/>
          <p:cNvSpPr/>
          <p:nvPr/>
        </p:nvSpPr>
        <p:spPr>
          <a:xfrm>
            <a:off x="2869617" y="2922084"/>
            <a:ext cx="452438" cy="460375"/>
          </a:xfrm>
          <a:prstGeom prst="plus">
            <a:avLst>
              <a:gd name="adj" fmla="val 3846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5646789" y="2929419"/>
            <a:ext cx="698428" cy="460375"/>
          </a:xfrm>
          <a:prstGeom prst="mathEqual">
            <a:avLst>
              <a:gd name="adj1" fmla="val 21617"/>
              <a:gd name="adj2" fmla="val 3080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 rot="16200000">
            <a:off x="-536590" y="2090388"/>
            <a:ext cx="16383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n-IN" altLang="en-US" sz="1400" dirty="0">
                <a:latin typeface="Gill Sans MT" pitchFamily="34" charset="0"/>
              </a:rPr>
              <a:t>Refinery &amp; Petrochemicals*</a:t>
            </a:r>
            <a:endParaRPr lang="en-US" altLang="en-US" sz="1400" dirty="0">
              <a:latin typeface="Gill Sans MT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926696" y="1567082"/>
            <a:ext cx="1629080" cy="3164908"/>
            <a:chOff x="702162" y="2277904"/>
            <a:chExt cx="2915132" cy="4507909"/>
          </a:xfrm>
          <a:solidFill>
            <a:schemeClr val="accent1">
              <a:lumMod val="75000"/>
            </a:schemeClr>
          </a:solidFill>
        </p:grpSpPr>
        <p:sp>
          <p:nvSpPr>
            <p:cNvPr id="16" name="Freeform 15"/>
            <p:cNvSpPr/>
            <p:nvPr/>
          </p:nvSpPr>
          <p:spPr>
            <a:xfrm>
              <a:off x="702162" y="2277904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23.53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Scope-1 Emission</a:t>
              </a:r>
              <a:endParaRPr lang="en-US" sz="11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02162" y="3428281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406283"/>
                <a:satOff val="-2110"/>
                <a:lumOff val="-343"/>
                <a:alphaOff val="0"/>
              </a:schemeClr>
            </a:fillRef>
            <a:effectRef idx="0">
              <a:schemeClr val="accent3">
                <a:hueOff val="1406283"/>
                <a:satOff val="-2110"/>
                <a:lumOff val="-343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0.24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b="1" dirty="0"/>
                <a:t>Scope-2 Emission</a:t>
              </a:r>
              <a:endParaRPr lang="en-US" sz="1100" b="1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2162" y="5788820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24.40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Total Emission</a:t>
              </a:r>
              <a:endParaRPr lang="en-US" sz="11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02162" y="4612192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0.63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Marketing, Pipelines, R&amp;D and BD: Scope 1&amp;2</a:t>
              </a:r>
              <a:endParaRPr lang="en-US" sz="1100" dirty="0"/>
            </a:p>
          </p:txBody>
        </p:sp>
      </p:grpSp>
      <p:sp>
        <p:nvSpPr>
          <p:cNvPr id="30" name="Left Brace 29"/>
          <p:cNvSpPr/>
          <p:nvPr/>
        </p:nvSpPr>
        <p:spPr>
          <a:xfrm>
            <a:off x="611560" y="1505968"/>
            <a:ext cx="198439" cy="1646304"/>
          </a:xfrm>
          <a:prstGeom prst="leftBrac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Left Brace 30"/>
          <p:cNvSpPr/>
          <p:nvPr/>
        </p:nvSpPr>
        <p:spPr>
          <a:xfrm>
            <a:off x="611559" y="3202435"/>
            <a:ext cx="198439" cy="762896"/>
          </a:xfrm>
          <a:prstGeom prst="leftBrac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7" name="Rectangle 31"/>
          <p:cNvSpPr>
            <a:spLocks noChangeArrowheads="1"/>
          </p:cNvSpPr>
          <p:nvPr/>
        </p:nvSpPr>
        <p:spPr bwMode="auto">
          <a:xfrm rot="16200000">
            <a:off x="-123971" y="3333814"/>
            <a:ext cx="813061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en-IN" altLang="en-US" sz="1400" dirty="0">
                <a:latin typeface="Gill Sans MT" pitchFamily="34" charset="0"/>
              </a:rPr>
              <a:t>Other Divisions</a:t>
            </a:r>
            <a:endParaRPr lang="en-US" altLang="en-US" sz="1400" dirty="0">
              <a:latin typeface="Gill Sans MT" pitchFamily="34" charset="0"/>
            </a:endParaRPr>
          </a:p>
        </p:txBody>
      </p:sp>
      <p:grpSp>
        <p:nvGrpSpPr>
          <p:cNvPr id="8" name="Group 36"/>
          <p:cNvGrpSpPr/>
          <p:nvPr/>
        </p:nvGrpSpPr>
        <p:grpSpPr>
          <a:xfrm>
            <a:off x="3730812" y="1546230"/>
            <a:ext cx="1725131" cy="3185760"/>
            <a:chOff x="4599854" y="2277904"/>
            <a:chExt cx="2915132" cy="4507909"/>
          </a:xfrm>
          <a:solidFill>
            <a:schemeClr val="accent2">
              <a:lumMod val="75000"/>
            </a:schemeClr>
          </a:solidFill>
        </p:grpSpPr>
        <p:sp>
          <p:nvSpPr>
            <p:cNvPr id="21" name="Freeform 20"/>
            <p:cNvSpPr/>
            <p:nvPr/>
          </p:nvSpPr>
          <p:spPr>
            <a:xfrm>
              <a:off x="4599854" y="2277904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218849"/>
                <a:satOff val="-6330"/>
                <a:lumOff val="-1029"/>
                <a:alphaOff val="0"/>
              </a:schemeClr>
            </a:fillRef>
            <a:effectRef idx="0">
              <a:schemeClr val="accent3">
                <a:hueOff val="4218849"/>
                <a:satOff val="-6330"/>
                <a:lumOff val="-1029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10.75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Scope-1 Emission</a:t>
              </a:r>
              <a:endParaRPr lang="en-US" sz="11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99854" y="3428281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5.09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Scope-2 Emission</a:t>
              </a:r>
              <a:endParaRPr lang="en-US" sz="11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99854" y="5788820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031415"/>
                <a:satOff val="-10550"/>
                <a:lumOff val="-1716"/>
                <a:alphaOff val="0"/>
              </a:schemeClr>
            </a:fillRef>
            <a:effectRef idx="0">
              <a:schemeClr val="accent3">
                <a:hueOff val="7031415"/>
                <a:satOff val="-10550"/>
                <a:lumOff val="-1716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16.04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Total Emission</a:t>
              </a:r>
              <a:endParaRPr lang="en-US" sz="11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99854" y="4612192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031415"/>
                <a:satOff val="-10550"/>
                <a:lumOff val="-1716"/>
                <a:alphaOff val="0"/>
              </a:schemeClr>
            </a:fillRef>
            <a:effectRef idx="0">
              <a:schemeClr val="accent3">
                <a:hueOff val="7031415"/>
                <a:satOff val="-10550"/>
                <a:lumOff val="-1716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0.20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Marketing, Pipelines, R&amp;D and BD: Scope 1 + 2</a:t>
              </a:r>
              <a:endParaRPr lang="en-US" sz="1100" dirty="0"/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6630979" y="1591118"/>
            <a:ext cx="1629079" cy="3140872"/>
            <a:chOff x="8517064" y="2277904"/>
            <a:chExt cx="2915132" cy="450790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24"/>
            <p:cNvSpPr/>
            <p:nvPr/>
          </p:nvSpPr>
          <p:spPr>
            <a:xfrm>
              <a:off x="8517064" y="2277904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34.28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Scope-1 Emission</a:t>
              </a:r>
              <a:endParaRPr lang="en-US" sz="11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517064" y="3428281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843981"/>
                <a:satOff val="-14770"/>
                <a:lumOff val="-2402"/>
                <a:alphaOff val="0"/>
              </a:schemeClr>
            </a:fillRef>
            <a:effectRef idx="0">
              <a:schemeClr val="accent3">
                <a:hueOff val="9843981"/>
                <a:satOff val="-14770"/>
                <a:lumOff val="-2402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5.33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Scope-2 Emission</a:t>
              </a:r>
              <a:endParaRPr lang="en-US" sz="11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517064" y="5788820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40.44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Total Emission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517064" y="4612192"/>
              <a:ext cx="2915132" cy="996993"/>
            </a:xfrm>
            <a:custGeom>
              <a:avLst/>
              <a:gdLst>
                <a:gd name="connsiteX0" fmla="*/ 0 w 2915132"/>
                <a:gd name="connsiteY0" fmla="*/ 99699 h 996993"/>
                <a:gd name="connsiteX1" fmla="*/ 29201 w 2915132"/>
                <a:gd name="connsiteY1" fmla="*/ 29201 h 996993"/>
                <a:gd name="connsiteX2" fmla="*/ 99699 w 2915132"/>
                <a:gd name="connsiteY2" fmla="*/ 0 h 996993"/>
                <a:gd name="connsiteX3" fmla="*/ 2815433 w 2915132"/>
                <a:gd name="connsiteY3" fmla="*/ 0 h 996993"/>
                <a:gd name="connsiteX4" fmla="*/ 2885931 w 2915132"/>
                <a:gd name="connsiteY4" fmla="*/ 29201 h 996993"/>
                <a:gd name="connsiteX5" fmla="*/ 2915132 w 2915132"/>
                <a:gd name="connsiteY5" fmla="*/ 99699 h 996993"/>
                <a:gd name="connsiteX6" fmla="*/ 2915132 w 2915132"/>
                <a:gd name="connsiteY6" fmla="*/ 897294 h 996993"/>
                <a:gd name="connsiteX7" fmla="*/ 2885931 w 2915132"/>
                <a:gd name="connsiteY7" fmla="*/ 967792 h 996993"/>
                <a:gd name="connsiteX8" fmla="*/ 2815433 w 2915132"/>
                <a:gd name="connsiteY8" fmla="*/ 996993 h 996993"/>
                <a:gd name="connsiteX9" fmla="*/ 99699 w 2915132"/>
                <a:gd name="connsiteY9" fmla="*/ 996993 h 996993"/>
                <a:gd name="connsiteX10" fmla="*/ 29201 w 2915132"/>
                <a:gd name="connsiteY10" fmla="*/ 967792 h 996993"/>
                <a:gd name="connsiteX11" fmla="*/ 0 w 2915132"/>
                <a:gd name="connsiteY11" fmla="*/ 897294 h 996993"/>
                <a:gd name="connsiteX12" fmla="*/ 0 w 2915132"/>
                <a:gd name="connsiteY12" fmla="*/ 99699 h 99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132" h="996993">
                  <a:moveTo>
                    <a:pt x="0" y="99699"/>
                  </a:moveTo>
                  <a:cubicBezTo>
                    <a:pt x="0" y="73257"/>
                    <a:pt x="10504" y="47898"/>
                    <a:pt x="29201" y="29201"/>
                  </a:cubicBezTo>
                  <a:cubicBezTo>
                    <a:pt x="47898" y="10504"/>
                    <a:pt x="73257" y="0"/>
                    <a:pt x="99699" y="0"/>
                  </a:cubicBezTo>
                  <a:lnTo>
                    <a:pt x="2815433" y="0"/>
                  </a:lnTo>
                  <a:cubicBezTo>
                    <a:pt x="2841875" y="0"/>
                    <a:pt x="2867234" y="10504"/>
                    <a:pt x="2885931" y="29201"/>
                  </a:cubicBezTo>
                  <a:cubicBezTo>
                    <a:pt x="2904628" y="47898"/>
                    <a:pt x="2915132" y="73257"/>
                    <a:pt x="2915132" y="99699"/>
                  </a:cubicBezTo>
                  <a:lnTo>
                    <a:pt x="2915132" y="897294"/>
                  </a:lnTo>
                  <a:cubicBezTo>
                    <a:pt x="2915132" y="923736"/>
                    <a:pt x="2904628" y="949095"/>
                    <a:pt x="2885931" y="967792"/>
                  </a:cubicBezTo>
                  <a:cubicBezTo>
                    <a:pt x="2867234" y="986489"/>
                    <a:pt x="2841875" y="996993"/>
                    <a:pt x="2815433" y="996993"/>
                  </a:cubicBezTo>
                  <a:lnTo>
                    <a:pt x="99699" y="996993"/>
                  </a:lnTo>
                  <a:cubicBezTo>
                    <a:pt x="73257" y="996993"/>
                    <a:pt x="47898" y="986489"/>
                    <a:pt x="29201" y="967792"/>
                  </a:cubicBezTo>
                  <a:cubicBezTo>
                    <a:pt x="10504" y="949095"/>
                    <a:pt x="0" y="923736"/>
                    <a:pt x="0" y="897294"/>
                  </a:cubicBezTo>
                  <a:lnTo>
                    <a:pt x="0" y="9969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lIns="90161" tIns="74921" rIns="90161" bIns="74921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400" b="1" dirty="0"/>
                <a:t>0.83 MMTCO</a:t>
              </a:r>
              <a:r>
                <a:rPr lang="en-IN" sz="1400" b="1" baseline="-25000" dirty="0"/>
                <a:t>2</a:t>
              </a:r>
              <a:r>
                <a:rPr lang="en-IN" sz="1400" b="1" dirty="0"/>
                <a:t>e</a:t>
              </a:r>
            </a:p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N" sz="1100" dirty="0"/>
                <a:t>Marketing, Pipelines, R&amp;D and BD: Scope 1+2</a:t>
              </a:r>
              <a:endParaRPr lang="en-US" sz="1100" dirty="0"/>
            </a:p>
          </p:txBody>
        </p:sp>
      </p:grpSp>
      <p:sp>
        <p:nvSpPr>
          <p:cNvPr id="39" name="Right Brace 38"/>
          <p:cNvSpPr/>
          <p:nvPr/>
        </p:nvSpPr>
        <p:spPr>
          <a:xfrm>
            <a:off x="8460432" y="1635646"/>
            <a:ext cx="144016" cy="1512168"/>
          </a:xfrm>
          <a:prstGeom prst="rightBrac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1" name="Rectangle 39"/>
          <p:cNvSpPr>
            <a:spLocks noChangeArrowheads="1"/>
          </p:cNvSpPr>
          <p:nvPr/>
        </p:nvSpPr>
        <p:spPr bwMode="auto">
          <a:xfrm>
            <a:off x="8604448" y="2283718"/>
            <a:ext cx="5095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n-IN" altLang="en-US" sz="1200" b="1" dirty="0">
                <a:latin typeface="Gill Sans MT" pitchFamily="34" charset="0"/>
              </a:rPr>
              <a:t>&gt;97%</a:t>
            </a:r>
            <a:endParaRPr lang="en-US" altLang="en-US" sz="1200" b="1" dirty="0">
              <a:latin typeface="Gill Sans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27100"/>
            <a:ext cx="2232248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933450" eaLnBrk="1" fontAlgn="auto" hangingPunct="1">
              <a:spcAft>
                <a:spcPts val="0"/>
              </a:spcAft>
              <a:defRPr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</a:rPr>
              <a:t>Current Emissions </a:t>
            </a:r>
          </a:p>
          <a:p>
            <a:pPr algn="ctr" defTabSz="933450" eaLnBrk="1" fontAlgn="auto" hangingPunct="1">
              <a:spcAft>
                <a:spcPts val="0"/>
              </a:spcAft>
              <a:defRPr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</a:rPr>
              <a:t>(A)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174" y="915566"/>
            <a:ext cx="2275954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93345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Emission from Expansion </a:t>
            </a:r>
          </a:p>
          <a:p>
            <a:pPr algn="ctr" defTabSz="933450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Projects (B)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192" y="915565"/>
            <a:ext cx="2160239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400" tIns="0" rIns="68580" bIns="0">
            <a:spAutoFit/>
          </a:bodyPr>
          <a:lstStyle/>
          <a:p>
            <a:pPr algn="ctr" defTabSz="933450" eaLnBrk="1" fontAlgn="auto" hangingPunct="1">
              <a:spcAft>
                <a:spcPts val="0"/>
              </a:spcAft>
              <a:defRPr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</a:rPr>
              <a:t>Total Emission </a:t>
            </a:r>
          </a:p>
          <a:p>
            <a:pPr algn="ctr" defTabSz="933450" eaLnBrk="1" fontAlgn="auto" hangingPunct="1">
              <a:spcAft>
                <a:spcPts val="600"/>
              </a:spcAft>
              <a:defRPr/>
            </a:pPr>
            <a:r>
              <a:rPr lang="en-IN" sz="1600" dirty="0">
                <a:solidFill>
                  <a:schemeClr val="tx2">
                    <a:lumMod val="50000"/>
                  </a:schemeClr>
                </a:solidFill>
              </a:rPr>
              <a:t>(C) = (A) + (B)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520" y="4784253"/>
            <a:ext cx="197669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en-IN" altLang="en-US" sz="1200" i="1" dirty="0">
                <a:latin typeface="+mn-lt"/>
              </a:rPr>
              <a:t>* Data includes CPCL Emission</a:t>
            </a:r>
            <a:endParaRPr lang="en-US" altLang="en-US" sz="1200" i="1"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/>
          <a:lstStyle/>
          <a:p>
            <a:pPr eaLnBrk="1" hangingPunct="1"/>
            <a:r>
              <a:rPr lang="en-IN" altLang="en-US"/>
              <a:t>Emission Mitigation (FY 2021-22)</a:t>
            </a: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7678875"/>
              </p:ext>
            </p:extLst>
          </p:nvPr>
        </p:nvGraphicFramePr>
        <p:xfrm>
          <a:off x="0" y="977198"/>
          <a:ext cx="9144000" cy="3970816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65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461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S. No.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Initiative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Emission Mitigation / Avoidance (MMTCO</a:t>
                      </a:r>
                      <a:r>
                        <a:rPr lang="en-IN" sz="18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e)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65">
                <a:tc>
                  <a:txBody>
                    <a:bodyPr/>
                    <a:lstStyle/>
                    <a:p>
                      <a:r>
                        <a:rPr lang="en-IN" sz="1800" dirty="0"/>
                        <a:t>1.</a:t>
                      </a:r>
                      <a:endParaRPr lang="en-US" sz="1800" dirty="0"/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Use of Natural Gas instead of Liquid Fuels</a:t>
                      </a:r>
                      <a:endParaRPr lang="en-US" sz="1800" dirty="0"/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1.60</a:t>
                      </a:r>
                      <a:endParaRPr lang="en-US" sz="1800" dirty="0"/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395">
                <a:tc>
                  <a:txBody>
                    <a:bodyPr/>
                    <a:lstStyle/>
                    <a:p>
                      <a:r>
                        <a:rPr lang="en-IN" sz="1800" dirty="0"/>
                        <a:t>2.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Pipelines Transportation of crude / fuels </a:t>
                      </a:r>
                    </a:p>
                    <a:p>
                      <a:pPr marL="0" algn="l" rtl="0" eaLnBrk="1" latinLnBrk="0" hangingPunct="1"/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(75% emission reduction as compared to rail)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1.13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395">
                <a:tc>
                  <a:txBody>
                    <a:bodyPr/>
                    <a:lstStyle/>
                    <a:p>
                      <a:r>
                        <a:rPr lang="en-IN" sz="1800" dirty="0"/>
                        <a:t>3.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Renewable Energy of ~240 MW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(Solar: ~70 MW;  Wind: ~170 MW)</a:t>
                      </a:r>
                      <a:endParaRPr lang="en-US" sz="12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0.28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r>
                        <a:rPr lang="en-IN" sz="1800" dirty="0"/>
                        <a:t>4.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Energy Conservation</a:t>
                      </a:r>
                      <a:r>
                        <a:rPr lang="en-IN" sz="1800" baseline="0" dirty="0"/>
                        <a:t> Projects in refineries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aseline="0" dirty="0"/>
                        <a:t>Savings of 67,000 SRFT</a:t>
                      </a:r>
                      <a:endParaRPr lang="en-US" sz="11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0.22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r>
                        <a:rPr lang="en-IN" sz="1800" dirty="0"/>
                        <a:t>5.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Emission Offset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/>
                        <a:t>Estimated ~40</a:t>
                      </a:r>
                      <a:r>
                        <a:rPr lang="en-IN" sz="1100" baseline="0" dirty="0"/>
                        <a:t> lakh surviving plantations within &amp; beyond boundary</a:t>
                      </a:r>
                      <a:endParaRPr lang="en-US" sz="11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0.08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65">
                <a:tc>
                  <a:txBody>
                    <a:bodyPr/>
                    <a:lstStyle/>
                    <a:p>
                      <a:r>
                        <a:rPr lang="en-IN" sz="1800" dirty="0"/>
                        <a:t>6.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LEDs installed across the company (~8 lakh nos.)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0.05</a:t>
                      </a:r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65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3.36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0" marR="91430" marT="45722" marB="4572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925972"/>
            <a:ext cx="7848872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202363" cy="742950"/>
          </a:xfrm>
        </p:spPr>
        <p:txBody>
          <a:bodyPr/>
          <a:lstStyle/>
          <a:p>
            <a:pPr eaLnBrk="1" hangingPunct="1"/>
            <a:r>
              <a:rPr lang="en-IN" altLang="en-US" sz="2600" dirty="0"/>
              <a:t>Commitments towards </a:t>
            </a:r>
            <a:r>
              <a:rPr lang="en-IN" altLang="en-US" sz="2600" dirty="0">
                <a:solidFill>
                  <a:schemeClr val="accent2">
                    <a:lumMod val="75000"/>
                  </a:schemeClr>
                </a:solidFill>
              </a:rPr>
              <a:t>NET ZERO</a:t>
            </a:r>
            <a:br>
              <a:rPr lang="en-IN" altLang="en-US" sz="2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/>
              <a:t>Reducing Operational Emissions</a:t>
            </a:r>
            <a:endParaRPr lang="en-US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1" name="Content Placeholder 22"/>
          <p:cNvSpPr>
            <a:spLocks noGrp="1"/>
          </p:cNvSpPr>
          <p:nvPr>
            <p:ph sz="quarter" idx="1"/>
          </p:nvPr>
        </p:nvSpPr>
        <p:spPr>
          <a:xfrm>
            <a:off x="457200" y="1058863"/>
            <a:ext cx="8229600" cy="742951"/>
          </a:xfrm>
        </p:spPr>
        <p:txBody>
          <a:bodyPr/>
          <a:lstStyle/>
          <a:p>
            <a:pPr marL="274638" indent="-276225" algn="just" eaLnBrk="1" fontAlgn="auto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en-IN" altLang="en-US" sz="2000" dirty="0"/>
              <a:t>Mitigate Scope-1 &amp; 2 emissions across our wholly owned domestic assets, on an absolute basis, by the year 2046.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7343" y="1925972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6225" algn="just" eaLnBrk="1" fontAlgn="auto" hangingPunct="1">
              <a:spcAft>
                <a:spcPts val="1200"/>
              </a:spcAft>
              <a:buNone/>
              <a:defRPr/>
            </a:pPr>
            <a:r>
              <a:rPr lang="en-IN" altLang="en-US" dirty="0">
                <a:solidFill>
                  <a:schemeClr val="bg1"/>
                </a:solidFill>
                <a:latin typeface="+mn-lt"/>
              </a:rPr>
              <a:t>Wheels in Motion…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32240" y="3003798"/>
            <a:ext cx="2160000" cy="1016824"/>
            <a:chOff x="7092281" y="3075806"/>
            <a:chExt cx="1584176" cy="1016824"/>
          </a:xfrm>
        </p:grpSpPr>
        <p:sp>
          <p:nvSpPr>
            <p:cNvPr id="6" name="Rectangle 5"/>
            <p:cNvSpPr/>
            <p:nvPr/>
          </p:nvSpPr>
          <p:spPr>
            <a:xfrm>
              <a:off x="7092281" y="3075806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CCUS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92281" y="3507855"/>
              <a:ext cx="1478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1500 TPD EOR Project with ONGC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99333" y="3003798"/>
            <a:ext cx="2076923" cy="1542365"/>
            <a:chOff x="5148064" y="3075806"/>
            <a:chExt cx="1800200" cy="1542365"/>
          </a:xfrm>
        </p:grpSpPr>
        <p:sp>
          <p:nvSpPr>
            <p:cNvPr id="8" name="Rectangle 7"/>
            <p:cNvSpPr/>
            <p:nvPr/>
          </p:nvSpPr>
          <p:spPr>
            <a:xfrm>
              <a:off x="5148064" y="3075806"/>
              <a:ext cx="18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Green Hydrogen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065" y="3540953"/>
              <a:ext cx="16227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5 KTPA &amp; 2 KTPA units being installed at Refineries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3808" y="3003798"/>
            <a:ext cx="2015984" cy="1509266"/>
            <a:chOff x="3203848" y="3075806"/>
            <a:chExt cx="1800200" cy="1509266"/>
          </a:xfrm>
        </p:grpSpPr>
        <p:sp>
          <p:nvSpPr>
            <p:cNvPr id="10" name="Rectangle 9"/>
            <p:cNvSpPr/>
            <p:nvPr/>
          </p:nvSpPr>
          <p:spPr>
            <a:xfrm>
              <a:off x="3203848" y="3075806"/>
              <a:ext cx="18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Natural Gas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8" y="3507854"/>
              <a:ext cx="167181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Increasing adoption of Natural Gas in refineries in place of liquid fuels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568" y="3003798"/>
            <a:ext cx="2304256" cy="1509267"/>
            <a:chOff x="1129553" y="3075806"/>
            <a:chExt cx="1858271" cy="1509267"/>
          </a:xfrm>
        </p:grpSpPr>
        <p:sp>
          <p:nvSpPr>
            <p:cNvPr id="12" name="Rectangle 11"/>
            <p:cNvSpPr/>
            <p:nvPr/>
          </p:nvSpPr>
          <p:spPr>
            <a:xfrm>
              <a:off x="1187624" y="3075806"/>
              <a:ext cx="18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Energy Efficiency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9553" y="3507855"/>
              <a:ext cx="174212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Energy audits / efficiency projects are undertaken to reduce emissions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10C1E5-D7DB-4FCB-AF39-D2EA9FEE0220}"/>
              </a:ext>
            </a:extLst>
          </p:cNvPr>
          <p:cNvSpPr txBox="1"/>
          <p:nvPr/>
        </p:nvSpPr>
        <p:spPr>
          <a:xfrm>
            <a:off x="701824" y="2350685"/>
            <a:ext cx="7902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pursuit of this ambition, we are undertaking measures such as energy efficiency, low carbon fuel switch, renewable energy, shift to grid power, nature-based solutions and CCUS.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55576" y="3363838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15816" y="336383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1341" y="336383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04008" y="336383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2600" dirty="0"/>
              <a:t>Commitments towards </a:t>
            </a:r>
            <a:r>
              <a:rPr lang="en-IN" altLang="en-US" sz="2600" dirty="0">
                <a:solidFill>
                  <a:schemeClr val="accent2">
                    <a:lumMod val="75000"/>
                  </a:schemeClr>
                </a:solidFill>
              </a:rPr>
              <a:t>NET ZERO</a:t>
            </a:r>
            <a:br>
              <a:rPr lang="en-IN" alt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/>
              <a:t>Reducing Operational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793254"/>
          </a:xfrm>
        </p:spPr>
        <p:txBody>
          <a:bodyPr/>
          <a:lstStyle/>
          <a:p>
            <a:pPr marL="455613" indent="-457200" algn="just" eaLnBrk="1" fontAlgn="auto" hangingPunct="1">
              <a:spcAft>
                <a:spcPts val="600"/>
              </a:spcAft>
              <a:buFont typeface="+mj-lt"/>
              <a:buAutoNum type="arabicParenR" startAt="2"/>
              <a:defRPr/>
            </a:pPr>
            <a:r>
              <a:rPr lang="en-US" altLang="en-US" sz="2000" dirty="0"/>
              <a:t>Meeting the electricity requirements of expansion projects in refineries through renewable sources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1600" y="2283718"/>
            <a:ext cx="3384376" cy="1509266"/>
            <a:chOff x="899592" y="2283718"/>
            <a:chExt cx="3384376" cy="1509266"/>
          </a:xfrm>
        </p:grpSpPr>
        <p:sp>
          <p:nvSpPr>
            <p:cNvPr id="4" name="Rectangle 3"/>
            <p:cNvSpPr/>
            <p:nvPr/>
          </p:nvSpPr>
          <p:spPr>
            <a:xfrm>
              <a:off x="899592" y="2283718"/>
              <a:ext cx="1807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Grid &amp; RE Power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592" y="2715766"/>
              <a:ext cx="33843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Anticipating lower grid emissions, the company is encouraging Grid &amp; RE Power for existing plants including Refineries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71600" y="1779662"/>
            <a:ext cx="7704856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9985" y="1770370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6225" algn="just" eaLnBrk="1" fontAlgn="auto" hangingPunct="1">
              <a:spcAft>
                <a:spcPts val="1200"/>
              </a:spcAft>
              <a:buNone/>
              <a:defRPr/>
            </a:pPr>
            <a:r>
              <a:rPr lang="en-IN" altLang="en-US" dirty="0">
                <a:solidFill>
                  <a:schemeClr val="bg1"/>
                </a:solidFill>
                <a:latin typeface="+mn-lt"/>
              </a:rPr>
              <a:t>Wheels in Motion…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4048" y="2283718"/>
            <a:ext cx="3523848" cy="1509266"/>
            <a:chOff x="5152608" y="2283718"/>
            <a:chExt cx="3523848" cy="1509266"/>
          </a:xfrm>
        </p:grpSpPr>
        <p:sp>
          <p:nvSpPr>
            <p:cNvPr id="9" name="Rectangle 8"/>
            <p:cNvSpPr/>
            <p:nvPr/>
          </p:nvSpPr>
          <p:spPr>
            <a:xfrm>
              <a:off x="5152608" y="2283718"/>
              <a:ext cx="3267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RE Power for Expansion Projects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2608" y="2715766"/>
              <a:ext cx="35238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Collaboration with NTPC to source ~2.3 GW RE to meet power requirement of refinery expansion projects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043608" y="2643758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1512" y="2643758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491064" cy="742950"/>
          </a:xfrm>
        </p:spPr>
        <p:txBody>
          <a:bodyPr/>
          <a:lstStyle/>
          <a:p>
            <a:r>
              <a:rPr lang="en-IN" altLang="en-US" dirty="0"/>
              <a:t>Commitments towards </a:t>
            </a:r>
            <a:r>
              <a:rPr lang="en-IN" altLang="en-US" dirty="0">
                <a:solidFill>
                  <a:schemeClr val="accent2">
                    <a:lumMod val="75000"/>
                  </a:schemeClr>
                </a:solidFill>
              </a:rPr>
              <a:t>NET ZERO</a:t>
            </a:r>
            <a:br>
              <a:rPr lang="en-IN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spc="-60" dirty="0"/>
              <a:t>Creating an enabling environment to support actions beyond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793254"/>
          </a:xfrm>
        </p:spPr>
        <p:txBody>
          <a:bodyPr/>
          <a:lstStyle/>
          <a:p>
            <a:pPr marL="455613" lvl="1" indent="-457200" algn="just" eaLnBrk="1" fontAlgn="auto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arenR" startAt="3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Increase the proportion of greener fuels in the product mix being offered to consumers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1616189"/>
            <a:ext cx="7704856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9985" y="1606897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6225" algn="just" eaLnBrk="1" fontAlgn="auto" hangingPunct="1">
              <a:spcAft>
                <a:spcPts val="1200"/>
              </a:spcAft>
              <a:buNone/>
              <a:defRPr/>
            </a:pPr>
            <a:r>
              <a:rPr lang="en-IN" altLang="en-US" dirty="0">
                <a:solidFill>
                  <a:schemeClr val="bg1"/>
                </a:solidFill>
                <a:latin typeface="+mn-lt"/>
              </a:rPr>
              <a:t>Wheels in Motion…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5538" name="Picture 2" descr="C:\Users\00501599\Desktop\SR\Sustainability Report 2020-21\Pic\Logo\Ind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17510"/>
            <a:ext cx="1296144" cy="618336"/>
          </a:xfrm>
          <a:prstGeom prst="rect">
            <a:avLst/>
          </a:prstGeom>
          <a:noFill/>
        </p:spPr>
      </p:pic>
      <p:pic>
        <p:nvPicPr>
          <p:cNvPr id="65539" name="Picture 3" descr="C:\Users\00501599\Desktop\SR\Sustainability Report 2020-21\Pic\Logo\LNG @ Doorste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86785"/>
            <a:ext cx="1296144" cy="518457"/>
          </a:xfrm>
          <a:prstGeom prst="rect">
            <a:avLst/>
          </a:prstGeom>
          <a:noFill/>
        </p:spPr>
      </p:pic>
      <p:pic>
        <p:nvPicPr>
          <p:cNvPr id="65540" name="Picture 4" descr="C:\Users\00501599\Desktop\SR\Sustainability Report 2020-21\Pic\Logo\XP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27988"/>
            <a:ext cx="1371159" cy="531994"/>
          </a:xfrm>
          <a:prstGeom prst="rect">
            <a:avLst/>
          </a:prstGeom>
          <a:noFill/>
        </p:spPr>
      </p:pic>
      <p:pic>
        <p:nvPicPr>
          <p:cNvPr id="65542" name="Picture 6" descr="C:\Users\00501599\Desktop\SR\Sustainability Report 2020-21\Pic\Logo\CB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5612" y="2186786"/>
            <a:ext cx="1618010" cy="528980"/>
          </a:xfrm>
          <a:prstGeom prst="rect">
            <a:avLst/>
          </a:prstGeom>
          <a:noFill/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7" cstate="print"/>
          <a:srcRect l="31417" t="40920" r="29838" b="36400"/>
          <a:stretch>
            <a:fillRect/>
          </a:stretch>
        </p:blipFill>
        <p:spPr bwMode="auto">
          <a:xfrm>
            <a:off x="971600" y="3657139"/>
            <a:ext cx="1296144" cy="42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211960" y="2038945"/>
            <a:ext cx="45365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q"/>
              <a:defRPr/>
            </a:pP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Ethanol blending crossed 10%</a:t>
            </a:r>
          </a:p>
          <a:p>
            <a:pPr marL="273050" lvl="1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q"/>
              <a:defRPr/>
            </a:pP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100 KLPD 2G Ethanol project at Panipat</a:t>
            </a:r>
          </a:p>
          <a:p>
            <a:pPr marL="273050" lvl="1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q"/>
              <a:defRPr/>
            </a:pP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128 KLPD 3G Ethanol plant at Panipat (U/C)</a:t>
            </a:r>
          </a:p>
          <a:p>
            <a:pPr marL="273050" lvl="1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q"/>
              <a:defRPr/>
            </a:pP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CBG Plants at </a:t>
            </a:r>
            <a:r>
              <a:rPr lang="en-IN" alt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Hingonia</a:t>
            </a: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(6 TPD) &amp; Gorakhpur (25 TPD, U/C)</a:t>
            </a:r>
          </a:p>
          <a:p>
            <a:pPr marL="273050" lvl="1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q"/>
              <a:defRPr/>
            </a:pP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Waste Plastic to Fuel developed (</a:t>
            </a:r>
            <a:r>
              <a:rPr lang="en-US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INDEcoP2F)</a:t>
            </a:r>
          </a:p>
          <a:p>
            <a:pPr marL="273050" lvl="1" indent="-2794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q"/>
              <a:defRPr/>
            </a:pP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2000</a:t>
            </a:r>
            <a:r>
              <a:rPr lang="en-IN" altLang="en-US" sz="1700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+ </a:t>
            </a: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EV</a:t>
            </a:r>
            <a:r>
              <a:rPr lang="en-IN" altLang="en-US" sz="17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Charging</a:t>
            </a:r>
            <a:r>
              <a:rPr lang="en-IN" altLang="en-US" sz="17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IN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Stations</a:t>
            </a:r>
            <a:r>
              <a:rPr lang="en-IN" altLang="en-US" sz="17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IN" alt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(Target: 10,000/ 3 yrs)</a:t>
            </a:r>
            <a:endParaRPr lang="en-IN" altLang="en-US" sz="1700" spc="-7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0DF9F-A4C4-4ECD-B491-A8140B55577C}"/>
              </a:ext>
            </a:extLst>
          </p:cNvPr>
          <p:cNvSpPr txBox="1"/>
          <p:nvPr/>
        </p:nvSpPr>
        <p:spPr>
          <a:xfrm>
            <a:off x="7236296" y="4794706"/>
            <a:ext cx="1584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+mn-lt"/>
              </a:rPr>
              <a:t>U/C: Under Construction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165CE-E4CC-4F10-A68D-ACAE4C27CB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64175" t="31185" r="12201" b="58401"/>
          <a:stretch/>
        </p:blipFill>
        <p:spPr>
          <a:xfrm>
            <a:off x="2411760" y="2859782"/>
            <a:ext cx="1742514" cy="432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10786" t="22235" r="9252" b="23104"/>
          <a:stretch>
            <a:fillRect/>
          </a:stretch>
        </p:blipFill>
        <p:spPr bwMode="auto">
          <a:xfrm>
            <a:off x="2411760" y="4199996"/>
            <a:ext cx="1656184" cy="4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ndianOil News Releases | IndianOil Press Release"/>
          <p:cNvPicPr>
            <a:picLocks noChangeAspect="1" noChangeArrowheads="1"/>
          </p:cNvPicPr>
          <p:nvPr/>
        </p:nvPicPr>
        <p:blipFill>
          <a:blip r:embed="rId10" cstate="print"/>
          <a:srcRect l="35619" t="47930" r="35673" b="48843"/>
          <a:stretch>
            <a:fillRect/>
          </a:stretch>
        </p:blipFill>
        <p:spPr bwMode="auto">
          <a:xfrm>
            <a:off x="2642106" y="3888432"/>
            <a:ext cx="1296144" cy="195486"/>
          </a:xfrm>
          <a:prstGeom prst="rect">
            <a:avLst/>
          </a:prstGeom>
          <a:noFill/>
        </p:spPr>
      </p:pic>
      <p:pic>
        <p:nvPicPr>
          <p:cNvPr id="1029" name="Picture 5" descr="C:\Users\00501599\Desktop\SR\Sustainability Report 2020-21\Pic\Logo\SERV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6082" y="3435847"/>
            <a:ext cx="1726035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gi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839</TotalTime>
  <Words>1105</Words>
  <Application>Microsoft Office PowerPoint</Application>
  <PresentationFormat>On-screen Show (16:9)</PresentationFormat>
  <Paragraphs>208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Net Zero Emissions Target</vt:lpstr>
      <vt:lpstr>India’s climate commitment at COP26, Glasgow (Panchamrit)</vt:lpstr>
      <vt:lpstr>Emissions being targeted for Net Zero</vt:lpstr>
      <vt:lpstr>GHG Emissions (Scope-1 &amp; 2) Standalone Performance in FY 2021-22</vt:lpstr>
      <vt:lpstr>GHG Emission Projection Annual Numbers</vt:lpstr>
      <vt:lpstr>Emission Mitigation (FY 2021-22)</vt:lpstr>
      <vt:lpstr>Commitments towards NET ZERO Reducing Operational Emissions</vt:lpstr>
      <vt:lpstr>Commitments towards NET ZERO Reducing Operational Emissions</vt:lpstr>
      <vt:lpstr>Commitments towards NET ZERO Creating an enabling environment to support actions beyond boundary</vt:lpstr>
      <vt:lpstr>Commitments towards NET ZERO Creating an enabling environment to support actions beyond boundary</vt:lpstr>
      <vt:lpstr>Net Zero Approach Activity Timelines</vt:lpstr>
      <vt:lpstr>Envisaged Emission Mitigation Pathway</vt:lpstr>
      <vt:lpstr>Limitation / Boundary for Net Zero</vt:lpstr>
      <vt:lpstr>PowerPoint Presentation</vt:lpstr>
      <vt:lpstr>PowerPoint Presentation</vt:lpstr>
    </vt:vector>
  </TitlesOfParts>
  <Company>IOCL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IndianOil’s Net Zero Ambition</dc:title>
  <dc:creator>00501599</dc:creator>
  <cp:lastModifiedBy>Antriksh Khanna</cp:lastModifiedBy>
  <cp:revision>91</cp:revision>
  <dcterms:created xsi:type="dcterms:W3CDTF">2022-08-23T04:46:20Z</dcterms:created>
  <dcterms:modified xsi:type="dcterms:W3CDTF">2022-11-24T06:10:23Z</dcterms:modified>
</cp:coreProperties>
</file>